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63" r:id="rId3"/>
    <p:sldId id="286" r:id="rId4"/>
    <p:sldId id="288" r:id="rId5"/>
    <p:sldId id="292" r:id="rId6"/>
    <p:sldId id="289" r:id="rId7"/>
    <p:sldId id="282" r:id="rId8"/>
    <p:sldId id="287" r:id="rId9"/>
    <p:sldId id="295" r:id="rId10"/>
    <p:sldId id="291" r:id="rId11"/>
    <p:sldId id="296" r:id="rId12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5" autoAdjust="0"/>
    <p:restoredTop sz="94660"/>
  </p:normalViewPr>
  <p:slideViewPr>
    <p:cSldViewPr>
      <p:cViewPr varScale="1">
        <p:scale>
          <a:sx n="193" d="100"/>
          <a:sy n="193" d="100"/>
        </p:scale>
        <p:origin x="174" y="324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1A6041-EACD-47EB-B6F7-8A56575E54AA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D24131-7246-4C8A-9B98-A75E3ECB3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247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24131-7246-4C8A-9B98-A75E3ECB3C4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924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24131-7246-4C8A-9B98-A75E3ECB3C4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944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5CDB-1AEF-4522-8EAF-CE1F4E5D863E}" type="datetimeFigureOut">
              <a:rPr lang="ko-KR" altLang="en-US" smtClean="0"/>
              <a:t>2017-06-27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A39C-9AA3-4A83-82D7-24ADE085033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5552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5CDB-1AEF-4522-8EAF-CE1F4E5D863E}" type="datetimeFigureOut">
              <a:rPr lang="ko-KR" altLang="en-US" smtClean="0"/>
              <a:t>2017-06-27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A39C-9AA3-4A83-82D7-24ADE085033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13033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7216"/>
            <a:ext cx="9144000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altLang="ko-KR" dirty="0"/>
              <a:t> Click to edit Master title style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dirty="0"/>
              <a:t>Click to edit Master text styles</a:t>
            </a:r>
          </a:p>
          <a:p>
            <a:pPr lvl="1"/>
            <a:r>
              <a:rPr lang="en-US" altLang="ko-KR" dirty="0"/>
              <a:t>Second level</a:t>
            </a:r>
          </a:p>
          <a:p>
            <a:pPr lvl="2"/>
            <a:r>
              <a:rPr lang="en-US" altLang="ko-KR" dirty="0"/>
              <a:t>Third level</a:t>
            </a:r>
          </a:p>
          <a:p>
            <a:pPr lvl="3"/>
            <a:r>
              <a:rPr lang="en-US" altLang="ko-KR" dirty="0"/>
              <a:t>Fourth level</a:t>
            </a:r>
          </a:p>
          <a:p>
            <a:pPr lvl="4"/>
            <a:r>
              <a:rPr lang="en-US" altLang="ko-KR" dirty="0"/>
              <a:t>Fifth level</a:t>
            </a:r>
            <a:endParaRPr lang="ko-KR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5CDB-1AEF-4522-8EAF-CE1F4E5D863E}" type="datetimeFigureOut">
              <a:rPr lang="ko-KR" altLang="en-US" smtClean="0"/>
              <a:t>2017-06-27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A39C-9AA3-4A83-82D7-24ADE085033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46943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5CDB-1AEF-4522-8EAF-CE1F4E5D863E}" type="datetimeFigureOut">
              <a:rPr lang="ko-KR" altLang="en-US" smtClean="0"/>
              <a:t>2017-06-27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A39C-9AA3-4A83-82D7-24ADE085033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59806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5CDB-1AEF-4522-8EAF-CE1F4E5D863E}" type="datetimeFigureOut">
              <a:rPr lang="ko-KR" altLang="en-US" smtClean="0"/>
              <a:t>2017-06-27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A39C-9AA3-4A83-82D7-24ADE085033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56615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5CDB-1AEF-4522-8EAF-CE1F4E5D863E}" type="datetimeFigureOut">
              <a:rPr lang="ko-KR" altLang="en-US" smtClean="0"/>
              <a:t>2017-06-27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A39C-9AA3-4A83-82D7-24ADE085033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17851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5CDB-1AEF-4522-8EAF-CE1F4E5D863E}" type="datetimeFigureOut">
              <a:rPr lang="ko-KR" altLang="en-US" smtClean="0"/>
              <a:t>2017-06-27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A39C-9AA3-4A83-82D7-24ADE085033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76104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5CDB-1AEF-4522-8EAF-CE1F4E5D863E}" type="datetimeFigureOut">
              <a:rPr lang="ko-KR" altLang="en-US" smtClean="0"/>
              <a:t>2017-06-27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A39C-9AA3-4A83-82D7-24ADE085033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7280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5CDB-1AEF-4522-8EAF-CE1F4E5D863E}" type="datetimeFigureOut">
              <a:rPr lang="ko-KR" altLang="en-US" smtClean="0"/>
              <a:t>2017-06-27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A39C-9AA3-4A83-82D7-24ADE085033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67004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5CDB-1AEF-4522-8EAF-CE1F4E5D863E}" type="datetimeFigureOut">
              <a:rPr lang="ko-KR" altLang="en-US" smtClean="0"/>
              <a:t>2017-06-27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A39C-9AA3-4A83-82D7-24ADE085033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1359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27216"/>
            <a:ext cx="694826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C5CDB-1AEF-4522-8EAF-CE1F4E5D863E}" type="datetimeFigureOut">
              <a:rPr lang="ko-KR" altLang="en-US" smtClean="0"/>
              <a:t>2017-06-27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B0A39C-9AA3-4A83-82D7-24ADE085033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7.gif"/><Relationship Id="rId3" Type="http://schemas.openxmlformats.org/officeDocument/2006/relationships/image" Target="../media/image29.png"/><Relationship Id="rId7" Type="http://schemas.openxmlformats.org/officeDocument/2006/relationships/image" Target="../media/image8.png"/><Relationship Id="rId12" Type="http://schemas.openxmlformats.org/officeDocument/2006/relationships/image" Target="../media/image3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5.gif"/><Relationship Id="rId5" Type="http://schemas.openxmlformats.org/officeDocument/2006/relationships/image" Target="../media/image31.PNG"/><Relationship Id="rId10" Type="http://schemas.openxmlformats.org/officeDocument/2006/relationships/image" Target="../media/image34.gif"/><Relationship Id="rId4" Type="http://schemas.openxmlformats.org/officeDocument/2006/relationships/image" Target="../media/image30.png"/><Relationship Id="rId9" Type="http://schemas.openxmlformats.org/officeDocument/2006/relationships/image" Target="../media/image33.png"/><Relationship Id="rId14" Type="http://schemas.openxmlformats.org/officeDocument/2006/relationships/image" Target="../media/image38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9.png"/><Relationship Id="rId4" Type="http://schemas.openxmlformats.org/officeDocument/2006/relationships/image" Target="../media/image21.pn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209" y="4083918"/>
            <a:ext cx="48600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Helvetica LT Std Light" pitchFamily="34" charset="0"/>
              </a:rPr>
              <a:t>Student: </a:t>
            </a:r>
            <a:r>
              <a:rPr lang="en-US" sz="1200" b="1" dirty="0">
                <a:latin typeface="Helvetica LT Std Light" pitchFamily="34" charset="0"/>
              </a:rPr>
              <a:t>Nicu-Serban POP</a:t>
            </a:r>
          </a:p>
          <a:p>
            <a:r>
              <a:rPr lang="en-US" sz="1200" dirty="0">
                <a:latin typeface="Helvetica LT Std Light" pitchFamily="34" charset="0"/>
              </a:rPr>
              <a:t>Supervisor: </a:t>
            </a:r>
            <a:r>
              <a:rPr lang="en-US" sz="1200" dirty="0" err="1">
                <a:latin typeface="Helvetica LT Std Light" pitchFamily="34" charset="0"/>
              </a:rPr>
              <a:t>Șl</a:t>
            </a:r>
            <a:r>
              <a:rPr lang="en-US" sz="1200" dirty="0">
                <a:latin typeface="Helvetica LT Std Light" pitchFamily="34" charset="0"/>
              </a:rPr>
              <a:t>. dr. </a:t>
            </a:r>
            <a:r>
              <a:rPr lang="en-US" sz="1200" dirty="0" err="1">
                <a:latin typeface="Helvetica LT Std Light" pitchFamily="34" charset="0"/>
              </a:rPr>
              <a:t>eng.</a:t>
            </a:r>
            <a:r>
              <a:rPr lang="en-US" sz="1200" dirty="0">
                <a:latin typeface="Helvetica LT Std Light" pitchFamily="34" charset="0"/>
              </a:rPr>
              <a:t> </a:t>
            </a:r>
            <a:r>
              <a:rPr lang="en-US" sz="1200" b="1" dirty="0">
                <a:latin typeface="Helvetica LT Std Light" pitchFamily="34" charset="0"/>
              </a:rPr>
              <a:t>Raul </a:t>
            </a:r>
            <a:r>
              <a:rPr lang="en-US" sz="1200" b="1" dirty="0" err="1">
                <a:latin typeface="Helvetica LT Std Light" pitchFamily="34" charset="0"/>
              </a:rPr>
              <a:t>Ciprian</a:t>
            </a:r>
            <a:r>
              <a:rPr lang="en-US" sz="1200" b="1" dirty="0">
                <a:latin typeface="Helvetica LT Std Light" pitchFamily="34" charset="0"/>
              </a:rPr>
              <a:t> IONEL</a:t>
            </a:r>
          </a:p>
          <a:p>
            <a:r>
              <a:rPr lang="en-US" sz="1200" dirty="0" err="1">
                <a:latin typeface="Helvetica LT Std Light" pitchFamily="34" charset="0"/>
              </a:rPr>
              <a:t>Politehnica</a:t>
            </a:r>
            <a:r>
              <a:rPr lang="en-US" sz="1200" dirty="0">
                <a:latin typeface="Helvetica LT Std Light" pitchFamily="34" charset="0"/>
              </a:rPr>
              <a:t> University Timisoara</a:t>
            </a: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0906" y="2715766"/>
            <a:ext cx="548719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/>
              <a:t>IMPLEMENTATION OF A </a:t>
            </a:r>
          </a:p>
          <a:p>
            <a:r>
              <a:rPr lang="en-US" dirty="0"/>
              <a:t>MULTI SENSOR BASED SYSTEM</a:t>
            </a:r>
          </a:p>
          <a:p>
            <a:r>
              <a:rPr lang="en-US" dirty="0"/>
              <a:t>FOR ENVIRONMENTAL CONDITIONS </a:t>
            </a:r>
          </a:p>
          <a:p>
            <a:r>
              <a:rPr lang="en-US" dirty="0"/>
              <a:t>MONITORING IN A SMALL-SCALE GREENHOUSE</a:t>
            </a:r>
            <a:endParaRPr lang="en-US" altLang="ko-KR" sz="3200" b="1" dirty="0">
              <a:solidFill>
                <a:schemeClr val="tx1">
                  <a:lumMod val="75000"/>
                  <a:lumOff val="25000"/>
                </a:schemeClr>
              </a:solidFill>
              <a:latin typeface="Helvetica LT Std Light" pitchFamily="34" charset="0"/>
              <a:ea typeface="맑은 고딕" pitchFamily="50" charset="-127"/>
              <a:cs typeface="Arial" pitchFamily="34" charset="0"/>
            </a:endParaRPr>
          </a:p>
        </p:txBody>
      </p:sp>
      <p:pic>
        <p:nvPicPr>
          <p:cNvPr id="6" name="Picture 5">
            <a:hlinkClick r:id="rId3" action="ppaction://hlinksldjump"/>
            <a:extLst>
              <a:ext uri="{FF2B5EF4-FFF2-40B4-BE49-F238E27FC236}">
                <a16:creationId xmlns:a16="http://schemas.microsoft.com/office/drawing/2014/main" id="{6FD6B768-B64D-4277-935A-88F2EBB3AB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128" y="4587975"/>
            <a:ext cx="504056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47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8C54D-F159-4597-8FA3-C7212745C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Features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1F7706-80CD-4B05-939E-087323AE8F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08" y="2190517"/>
            <a:ext cx="1296144" cy="1113529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8BB492-3FF4-445E-8D7D-6B4DB3F3CF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08" y="1053396"/>
            <a:ext cx="1296144" cy="1057264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6901CF-A227-40A1-AB99-E5A950013B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656" y="2202701"/>
            <a:ext cx="1546778" cy="11013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A08693-99CD-49D1-842E-3525908FC7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656" y="1007540"/>
            <a:ext cx="1195663" cy="1103120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96B5899-3C31-4C93-BF94-2A78D38887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448" y="4641216"/>
            <a:ext cx="432048" cy="467544"/>
          </a:xfrm>
          <a:prstGeom prst="rect">
            <a:avLst/>
          </a:prstGeom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9841749-31BE-4EDB-A660-7FEC21FAAE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9" y="4676544"/>
            <a:ext cx="451819" cy="4518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8FC3ED-BE9F-4D58-BB14-A2533A826DD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336" y="2323485"/>
            <a:ext cx="2444815" cy="1131515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153D8E7-32F0-425A-9C8C-B6D2559FBBB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454" y="2295190"/>
            <a:ext cx="1607857" cy="1131515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1F1F7C0-EB5F-4710-9F47-450CE6E54FC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270" y="1011004"/>
            <a:ext cx="1403996" cy="1200303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AF67039-1A4B-4951-B917-E135E722767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454" y="1011005"/>
            <a:ext cx="1403996" cy="1200303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C19C650-F488-4DFB-9452-37DE0D98F50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036" y="3488236"/>
            <a:ext cx="3299062" cy="1531786"/>
          </a:xfrm>
          <a:prstGeom prst="rect">
            <a:avLst/>
          </a:prstGeom>
        </p:spPr>
      </p:pic>
      <p:pic>
        <p:nvPicPr>
          <p:cNvPr id="17" name="Content Placeholder 5">
            <a:extLst>
              <a:ext uri="{FF2B5EF4-FFF2-40B4-BE49-F238E27FC236}">
                <a16:creationId xmlns:a16="http://schemas.microsoft.com/office/drawing/2014/main" id="{440D6C66-CB0B-4911-8C2C-28B7C68FE6D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48" y="3382903"/>
            <a:ext cx="1954547" cy="156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32707"/>
      </p:ext>
    </p:extLst>
  </p:cSld>
  <p:clrMapOvr>
    <a:masterClrMapping/>
  </p:clrMapOvr>
  <p:transition spd="slow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1A46E-E350-4C97-AFEA-6515A2F88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0006C-8D5B-4213-98A3-05A1515BD0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4800" dirty="0"/>
          </a:p>
          <a:p>
            <a:pPr algn="ctr"/>
            <a:r>
              <a:rPr lang="en-US" sz="4800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37644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4670"/>
            <a:ext cx="9144000" cy="857250"/>
          </a:xfrm>
        </p:spPr>
        <p:txBody>
          <a:bodyPr>
            <a:normAutofit/>
          </a:bodyPr>
          <a:lstStyle/>
          <a:p>
            <a:r>
              <a:rPr lang="en-US" dirty="0">
                <a:latin typeface="Helvetica LT Std Light" pitchFamily="34" charset="0"/>
              </a:rPr>
              <a:t>Purpose</a:t>
            </a:r>
            <a:endParaRPr lang="en-US" dirty="0"/>
          </a:p>
        </p:txBody>
      </p:sp>
      <p:pic>
        <p:nvPicPr>
          <p:cNvPr id="23" name="Content Placeholder 22">
            <a:extLst>
              <a:ext uri="{FF2B5EF4-FFF2-40B4-BE49-F238E27FC236}">
                <a16:creationId xmlns:a16="http://schemas.microsoft.com/office/drawing/2014/main" id="{293B8700-F7D6-4553-BFCE-634B1468F5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91630"/>
            <a:ext cx="3499178" cy="3651870"/>
          </a:xfr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2AEE214-A954-4729-9AE3-80F8D7BDF7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464" y="1137395"/>
            <a:ext cx="4221048" cy="400610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F2056D6-DAEB-4D7F-8408-482BFD50E4F7}"/>
              </a:ext>
            </a:extLst>
          </p:cNvPr>
          <p:cNvSpPr/>
          <p:nvPr/>
        </p:nvSpPr>
        <p:spPr>
          <a:xfrm>
            <a:off x="3347864" y="1203598"/>
            <a:ext cx="352839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T Std Light" pitchFamily="34" charset="0"/>
                <a:cs typeface="Arial" pitchFamily="34" charset="0"/>
              </a:rPr>
              <a:t> Make gardening easier</a:t>
            </a:r>
          </a:p>
          <a:p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T Std Light" pitchFamily="34" charset="0"/>
                <a:cs typeface="Arial" pitchFamily="34" charset="0"/>
              </a:rPr>
              <a:t> </a:t>
            </a:r>
            <a:endParaRPr lang="en-US" altLang="ko-KR" sz="1600" dirty="0">
              <a:solidFill>
                <a:schemeClr val="tx1">
                  <a:lumMod val="50000"/>
                  <a:lumOff val="50000"/>
                </a:schemeClr>
              </a:solidFill>
              <a:latin typeface="Helvetica LT Std Light" pitchFamily="34" charset="0"/>
              <a:cs typeface="Arial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T Std Light" pitchFamily="34" charset="0"/>
                <a:cs typeface="Arial" pitchFamily="34" charset="0"/>
              </a:rPr>
              <a:t> Remote Control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altLang="ko-KR" dirty="0">
              <a:solidFill>
                <a:schemeClr val="tx1">
                  <a:lumMod val="50000"/>
                  <a:lumOff val="50000"/>
                </a:schemeClr>
              </a:solidFill>
              <a:latin typeface="Helvetica LT Std Light" pitchFamily="34" charset="0"/>
              <a:cs typeface="Arial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T Std Light" pitchFamily="34" charset="0"/>
                <a:cs typeface="Arial" pitchFamily="34" charset="0"/>
              </a:rPr>
              <a:t> Continuous Monitoring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altLang="ko-KR" dirty="0">
              <a:solidFill>
                <a:schemeClr val="tx1">
                  <a:lumMod val="50000"/>
                  <a:lumOff val="50000"/>
                </a:schemeClr>
              </a:solidFill>
              <a:latin typeface="Helvetica LT Std Light" pitchFamily="34" charset="0"/>
              <a:cs typeface="Arial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T Std Light" pitchFamily="34" charset="0"/>
                <a:cs typeface="Arial" pitchFamily="34" charset="0"/>
              </a:rPr>
              <a:t> Data History Graph</a:t>
            </a:r>
          </a:p>
        </p:txBody>
      </p:sp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8701A18-AEB5-4DCF-AFCE-9C538E809C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448" y="4641216"/>
            <a:ext cx="432048" cy="467544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C29AD5-7B11-4376-911D-45D64534B1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9" y="4676544"/>
            <a:ext cx="451819" cy="45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4703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B5D71-DDA0-4D9B-A967-71F7337B5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FACFAC-043F-4466-8E0E-7F6605EFA2F9}"/>
              </a:ext>
            </a:extLst>
          </p:cNvPr>
          <p:cNvSpPr/>
          <p:nvPr/>
        </p:nvSpPr>
        <p:spPr>
          <a:xfrm>
            <a:off x="5724128" y="1226202"/>
            <a:ext cx="3528392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T Std Light" pitchFamily="34" charset="0"/>
                <a:cs typeface="Arial" pitchFamily="34" charset="0"/>
              </a:rPr>
              <a:t> Hardware: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T Std Light" pitchFamily="34" charset="0"/>
                <a:cs typeface="Arial" pitchFamily="34" charset="0"/>
              </a:rPr>
              <a:t> </a:t>
            </a:r>
            <a:r>
              <a:rPr lang="en-US" altLang="ko-K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T Std Light" pitchFamily="34" charset="0"/>
                <a:cs typeface="Arial" pitchFamily="34" charset="0"/>
              </a:rPr>
              <a:t>Four types of sensors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ko-K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T Std Light" pitchFamily="34" charset="0"/>
                <a:cs typeface="Arial" pitchFamily="34" charset="0"/>
              </a:rPr>
              <a:t> Two types of actuators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ko-K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T Std Light" pitchFamily="34" charset="0"/>
                <a:cs typeface="Arial" pitchFamily="34" charset="0"/>
              </a:rPr>
              <a:t> LCD</a:t>
            </a:r>
          </a:p>
          <a:p>
            <a:endParaRPr lang="en-US" altLang="ko-KR" dirty="0">
              <a:solidFill>
                <a:schemeClr val="tx1">
                  <a:lumMod val="50000"/>
                  <a:lumOff val="50000"/>
                </a:schemeClr>
              </a:solidFill>
              <a:latin typeface="Helvetica LT Std Light" pitchFamily="34" charset="0"/>
              <a:cs typeface="Arial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T Std Light" pitchFamily="34" charset="0"/>
                <a:cs typeface="Arial" pitchFamily="34" charset="0"/>
              </a:rPr>
              <a:t> Software: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ko-K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T Std Light" pitchFamily="34" charset="0"/>
                <a:cs typeface="Arial" pitchFamily="34" charset="0"/>
              </a:rPr>
              <a:t> Remote Control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ko-K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T Std Light" pitchFamily="34" charset="0"/>
                <a:cs typeface="Arial" pitchFamily="34" charset="0"/>
              </a:rPr>
              <a:t> Wireless Communication</a:t>
            </a:r>
            <a:endParaRPr lang="en-US" altLang="ko-KR" dirty="0">
              <a:solidFill>
                <a:schemeClr val="tx1">
                  <a:lumMod val="50000"/>
                  <a:lumOff val="50000"/>
                </a:schemeClr>
              </a:solidFill>
              <a:latin typeface="Helvetica LT Std Light" pitchFamily="34" charset="0"/>
              <a:cs typeface="Arial" pitchFamily="34" charset="0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ko-K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T Std Light" pitchFamily="34" charset="0"/>
                <a:cs typeface="Arial" pitchFamily="34" charset="0"/>
              </a:rPr>
              <a:t> Multiple UIs.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ko-K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T Std Light" pitchFamily="34" charset="0"/>
                <a:cs typeface="Arial" pitchFamily="34" charset="0"/>
              </a:rPr>
              <a:t> Multiple Users.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altLang="ko-KR" dirty="0">
              <a:solidFill>
                <a:schemeClr val="tx1">
                  <a:lumMod val="50000"/>
                  <a:lumOff val="50000"/>
                </a:schemeClr>
              </a:solidFill>
              <a:latin typeface="Helvetica LT Std Light" pitchFamily="34" charset="0"/>
              <a:cs typeface="Arial" pitchFamily="34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8EA11B3-CA7A-454C-82AC-677D1E5C7C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16457"/>
            <a:ext cx="5184576" cy="3288294"/>
          </a:xfrm>
        </p:spPr>
      </p:pic>
      <p:pic>
        <p:nvPicPr>
          <p:cNvPr id="5" name="Picture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081D804-3CB4-4B14-9E74-3225994B5C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448" y="4641216"/>
            <a:ext cx="432048" cy="467544"/>
          </a:xfrm>
          <a:prstGeom prst="rect">
            <a:avLst/>
          </a:prstGeom>
        </p:spPr>
      </p:pic>
      <p:pic>
        <p:nvPicPr>
          <p:cNvPr id="6" name="Picture 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898A064-3603-44D4-93DA-915F29A8D8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9" y="4676544"/>
            <a:ext cx="451819" cy="45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777555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D2B86-1043-4B09-B2AD-783581731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Hardware Implementation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2553D35-0211-4BFC-ABEA-7BCB609A70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112" y="911065"/>
            <a:ext cx="2570812" cy="4232435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8A01568-1815-4BE1-A449-F2FA24F7C56E}"/>
              </a:ext>
            </a:extLst>
          </p:cNvPr>
          <p:cNvSpPr/>
          <p:nvPr/>
        </p:nvSpPr>
        <p:spPr>
          <a:xfrm>
            <a:off x="291296" y="987574"/>
            <a:ext cx="3312368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T Std Light" pitchFamily="34" charset="0"/>
                <a:cs typeface="Arial" pitchFamily="34" charset="0"/>
              </a:rPr>
              <a:t>Arduino Sensors: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ko-K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T Std Light" pitchFamily="34" charset="0"/>
                <a:cs typeface="Arial" pitchFamily="34" charset="0"/>
              </a:rPr>
              <a:t> Light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ko-K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T Std Light" pitchFamily="34" charset="0"/>
                <a:cs typeface="Arial" pitchFamily="34" charset="0"/>
              </a:rPr>
              <a:t> Temperature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ko-K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T Std Light" pitchFamily="34" charset="0"/>
                <a:cs typeface="Arial" pitchFamily="34" charset="0"/>
              </a:rPr>
              <a:t> Air Humidity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ko-K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T Std Light" pitchFamily="34" charset="0"/>
                <a:cs typeface="Arial" pitchFamily="34" charset="0"/>
              </a:rPr>
              <a:t> Soil Humidity</a:t>
            </a:r>
          </a:p>
          <a:p>
            <a:endParaRPr lang="en-US" altLang="ko-KR" dirty="0">
              <a:solidFill>
                <a:schemeClr val="tx1">
                  <a:lumMod val="50000"/>
                  <a:lumOff val="50000"/>
                </a:schemeClr>
              </a:solidFill>
              <a:latin typeface="Helvetica LT Std Light" pitchFamily="34" charset="0"/>
              <a:cs typeface="Arial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en-US" altLang="ko-KR" dirty="0">
              <a:solidFill>
                <a:schemeClr val="tx1">
                  <a:lumMod val="50000"/>
                  <a:lumOff val="50000"/>
                </a:schemeClr>
              </a:solidFill>
              <a:latin typeface="Helvetica LT Std Light" pitchFamily="34" charset="0"/>
              <a:cs typeface="Arial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6516871-DD9C-4A82-85EC-07FC2758EC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39" y="2427734"/>
            <a:ext cx="3262832" cy="25202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D6EA79-4351-4706-8136-9423EC64CC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991" y="2011549"/>
            <a:ext cx="2417020" cy="308998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6E37051-B18D-472A-A198-A926573A072F}"/>
              </a:ext>
            </a:extLst>
          </p:cNvPr>
          <p:cNvSpPr/>
          <p:nvPr/>
        </p:nvSpPr>
        <p:spPr>
          <a:xfrm>
            <a:off x="3968011" y="1009350"/>
            <a:ext cx="4572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altLang="ko-K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T Std Light" pitchFamily="34" charset="0"/>
                <a:cs typeface="Arial" pitchFamily="34" charset="0"/>
              </a:rPr>
              <a:t> Raspberry Pi Actuators: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T Std Light" pitchFamily="34" charset="0"/>
                <a:cs typeface="Arial" pitchFamily="34" charset="0"/>
              </a:rPr>
              <a:t> Light Bulb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T Std Light" pitchFamily="34" charset="0"/>
                <a:cs typeface="Arial" pitchFamily="34" charset="0"/>
              </a:rPr>
              <a:t> Water Pump</a:t>
            </a:r>
          </a:p>
        </p:txBody>
      </p:sp>
      <p:pic>
        <p:nvPicPr>
          <p:cNvPr id="8" name="Picture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EB1260D-B50B-4DBA-A3CC-0E305843E1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448" y="4641216"/>
            <a:ext cx="432048" cy="467544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2535FD94-AB7B-413A-A850-F637EA5877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9" y="4676544"/>
            <a:ext cx="451819" cy="45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701977"/>
      </p:ext>
    </p:extLst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5CDBD3DD-9C0A-42FD-BE23-72369849E1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344" y="916144"/>
            <a:ext cx="6035655" cy="422735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7AEA32-767E-40BE-9DFE-A17D0D748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Hardware Functionality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DC10076-CDB0-4979-93E0-786DC36850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8" y="916144"/>
            <a:ext cx="2759852" cy="4227355"/>
          </a:xfrm>
          <a:prstGeom prst="rect">
            <a:avLst/>
          </a:prstGeom>
        </p:spPr>
      </p:pic>
      <p:pic>
        <p:nvPicPr>
          <p:cNvPr id="5" name="Picture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33500D7-E0E6-4D99-B4B0-0ABF2136A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448" y="4641216"/>
            <a:ext cx="432048" cy="467544"/>
          </a:xfrm>
          <a:prstGeom prst="rect">
            <a:avLst/>
          </a:prstGeom>
        </p:spPr>
      </p:pic>
      <p:pic>
        <p:nvPicPr>
          <p:cNvPr id="6" name="Picture 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2A9A07B-2631-45E1-9485-C866707D4E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9" y="4676544"/>
            <a:ext cx="451819" cy="45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880291"/>
      </p:ext>
    </p:extLst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F4506D6-38B5-4E68-A123-540F419C89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336" y="911419"/>
            <a:ext cx="3385664" cy="42320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E0A30F-3ABF-4471-BA7D-BF90B861BC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764" y="1020428"/>
            <a:ext cx="3275659" cy="32075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A3BC30-4310-452B-BDEC-7C258F0A6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Software Implementation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8CEA7CE-3D13-4F3E-AEDA-CEB3206EC2E3}"/>
              </a:ext>
            </a:extLst>
          </p:cNvPr>
          <p:cNvSpPr/>
          <p:nvPr/>
        </p:nvSpPr>
        <p:spPr>
          <a:xfrm>
            <a:off x="245242" y="1172199"/>
            <a:ext cx="363263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altLang="ko-K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T Std Light" pitchFamily="34" charset="0"/>
                <a:cs typeface="Arial" pitchFamily="34" charset="0"/>
              </a:rPr>
              <a:t> Arduino ADC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altLang="ko-K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T Std Light" pitchFamily="34" charset="0"/>
                <a:cs typeface="Arial" pitchFamily="34" charset="0"/>
              </a:rPr>
              <a:t> Serial Communication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altLang="ko-K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T Std Light" pitchFamily="34" charset="0"/>
                <a:cs typeface="Arial" pitchFamily="34" charset="0"/>
              </a:rPr>
              <a:t> Python3 Server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altLang="ko-K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T Std Light" pitchFamily="34" charset="0"/>
                <a:cs typeface="Arial" pitchFamily="34" charset="0"/>
              </a:rPr>
              <a:t> Multiple Servers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altLang="ko-K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T Std Light" pitchFamily="34" charset="0"/>
                <a:cs typeface="Arial" pitchFamily="34" charset="0"/>
              </a:rPr>
              <a:t> PHP+MySQL Website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altLang="ko-K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T Std Light" pitchFamily="34" charset="0"/>
                <a:cs typeface="Arial" pitchFamily="34" charset="0"/>
              </a:rPr>
              <a:t> C# Desktop Application</a:t>
            </a:r>
          </a:p>
          <a:p>
            <a:endParaRPr lang="en-US" altLang="ko-KR" dirty="0">
              <a:solidFill>
                <a:schemeClr val="tx1">
                  <a:lumMod val="50000"/>
                  <a:lumOff val="50000"/>
                </a:schemeClr>
              </a:solidFill>
              <a:latin typeface="Helvetica LT Std Light" pitchFamily="34" charset="0"/>
              <a:cs typeface="Arial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en-US" altLang="ko-KR" dirty="0">
              <a:solidFill>
                <a:schemeClr val="tx1">
                  <a:lumMod val="50000"/>
                  <a:lumOff val="50000"/>
                </a:schemeClr>
              </a:solidFill>
              <a:latin typeface="Helvetica LT Std Light" pitchFamily="34" charset="0"/>
              <a:cs typeface="Arial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6ED8706-7C10-49E1-8E3E-A7D81CB093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98" y="3270079"/>
            <a:ext cx="4126038" cy="1392054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46F288C-FA21-4BC9-B5CC-842CEDA9E9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448" y="4641216"/>
            <a:ext cx="432048" cy="467544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F1FCE4AE-2625-44DE-846C-C60D7CE29F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9" y="4676544"/>
            <a:ext cx="451819" cy="45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436185"/>
      </p:ext>
    </p:extLst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AD707-78C6-4585-A40F-2A5B3182B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Acquisition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AEB409-40B7-4846-BB97-6B7AACCAEB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584176"/>
            <a:ext cx="4113977" cy="30037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86B602-7C07-4326-A03F-C59AA081FE66}"/>
              </a:ext>
            </a:extLst>
          </p:cNvPr>
          <p:cNvSpPr txBox="1"/>
          <p:nvPr/>
        </p:nvSpPr>
        <p:spPr>
          <a:xfrm>
            <a:off x="539552" y="1131590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Website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7ABE9E-23E3-4B47-B636-E76D6165D453}"/>
              </a:ext>
            </a:extLst>
          </p:cNvPr>
          <p:cNvSpPr txBox="1"/>
          <p:nvPr/>
        </p:nvSpPr>
        <p:spPr>
          <a:xfrm>
            <a:off x="5836900" y="1131590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Desktop Application</a:t>
            </a:r>
          </a:p>
        </p:txBody>
      </p:sp>
      <p:pic>
        <p:nvPicPr>
          <p:cNvPr id="21" name="Content Placeholder 20">
            <a:extLst>
              <a:ext uri="{FF2B5EF4-FFF2-40B4-BE49-F238E27FC236}">
                <a16:creationId xmlns:a16="http://schemas.microsoft.com/office/drawing/2014/main" id="{A8E14F3D-EEB7-4E2D-95E2-D370BC252E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35646"/>
            <a:ext cx="3956664" cy="2643758"/>
          </a:xfrm>
          <a:ln>
            <a:solidFill>
              <a:srgbClr val="00B0F0"/>
            </a:solidFill>
          </a:ln>
        </p:spPr>
      </p:pic>
      <p:pic>
        <p:nvPicPr>
          <p:cNvPr id="10" name="Pictur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297AA06-7F39-40C9-8DB2-611ECB878D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448" y="4641216"/>
            <a:ext cx="432048" cy="467544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E3C18930-5D9B-4324-97C9-00A67F62B9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9" y="4676544"/>
            <a:ext cx="451819" cy="45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043658"/>
      </p:ext>
    </p:extLst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D7FFF-A0FA-48D3-8E32-97B68FA01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Data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139443D-3B0A-4C26-8D29-916166C36745}"/>
                  </a:ext>
                </a:extLst>
              </p:cNvPr>
              <p:cNvSpPr/>
              <p:nvPr/>
            </p:nvSpPr>
            <p:spPr>
              <a:xfrm>
                <a:off x="107504" y="1051540"/>
                <a:ext cx="4464496" cy="18774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Font typeface="Wingdings" panose="05000000000000000000" pitchFamily="2" charset="2"/>
                  <a:buChar char="ü"/>
                </a:pPr>
                <a:r>
                  <a:rPr lang="en-US" altLang="ko-KR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Helvetica LT Std Light" pitchFamily="34" charset="0"/>
                    <a:cs typeface="Arial" pitchFamily="34" charset="0"/>
                  </a:rPr>
                  <a:t> Light Sensor </a:t>
                </a:r>
                <a14:m>
                  <m:oMath xmlns:m="http://schemas.openxmlformats.org/officeDocument/2006/math">
                    <m:r>
                      <a:rPr lang="en-US" altLang="ko-KR" sz="16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→</m:t>
                    </m:r>
                  </m:oMath>
                </a14:m>
                <a:r>
                  <a:rPr lang="en-US" altLang="ko-KR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Helvetica LT Std Light" pitchFamily="34" charset="0"/>
                    <a:cs typeface="Arial" pitchFamily="34" charset="0"/>
                  </a:rPr>
                  <a:t> Light Bulb</a:t>
                </a:r>
              </a:p>
              <a:p>
                <a:pPr>
                  <a:buFont typeface="Wingdings" panose="05000000000000000000" pitchFamily="2" charset="2"/>
                  <a:buChar char="ü"/>
                </a:pPr>
                <a:endParaRPr lang="en-US" altLang="ko-KR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 LT Std Light" pitchFamily="34" charset="0"/>
                  <a:cs typeface="Arial" pitchFamily="34" charset="0"/>
                </a:endParaRPr>
              </a:p>
              <a:p>
                <a:pPr>
                  <a:buFont typeface="Wingdings" panose="05000000000000000000" pitchFamily="2" charset="2"/>
                  <a:buChar char="ü"/>
                </a:pPr>
                <a:r>
                  <a:rPr lang="en-US" altLang="ko-KR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Helvetica LT Std Light" pitchFamily="34" charset="0"/>
                    <a:cs typeface="Arial" pitchFamily="34" charset="0"/>
                  </a:rPr>
                  <a:t> Moisture Sensor </a:t>
                </a:r>
                <a14:m>
                  <m:oMath xmlns:m="http://schemas.openxmlformats.org/officeDocument/2006/math">
                    <m:r>
                      <a:rPr lang="en-US" altLang="ko-KR" sz="16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→</m:t>
                    </m:r>
                  </m:oMath>
                </a14:m>
                <a:r>
                  <a:rPr lang="en-US" altLang="ko-KR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Helvetica LT Std Light" pitchFamily="34" charset="0"/>
                    <a:cs typeface="Arial" pitchFamily="34" charset="0"/>
                  </a:rPr>
                  <a:t> Water Pump</a:t>
                </a:r>
              </a:p>
              <a:p>
                <a:pPr>
                  <a:buFont typeface="Wingdings" panose="05000000000000000000" pitchFamily="2" charset="2"/>
                  <a:buChar char="ü"/>
                </a:pPr>
                <a:endParaRPr lang="en-US" altLang="ko-KR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 LT Std Light" pitchFamily="34" charset="0"/>
                  <a:cs typeface="Arial" pitchFamily="34" charset="0"/>
                </a:endParaRPr>
              </a:p>
              <a:p>
                <a:pPr>
                  <a:buFont typeface="Wingdings" panose="05000000000000000000" pitchFamily="2" charset="2"/>
                  <a:buChar char="ü"/>
                </a:pPr>
                <a:r>
                  <a:rPr lang="en-US" altLang="ko-KR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Helvetica LT Std Light" pitchFamily="34" charset="0"/>
                    <a:cs typeface="Arial" pitchFamily="34" charset="0"/>
                  </a:rPr>
                  <a:t> Data Graph</a:t>
                </a:r>
              </a:p>
              <a:p>
                <a:endParaRPr lang="en-US" altLang="ko-KR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 LT Std Light" pitchFamily="34" charset="0"/>
                  <a:cs typeface="Arial" pitchFamily="34" charset="0"/>
                </a:endParaRPr>
              </a:p>
              <a:p>
                <a:pPr>
                  <a:buFont typeface="Wingdings" panose="05000000000000000000" pitchFamily="2" charset="2"/>
                  <a:buChar char="ü"/>
                </a:pPr>
                <a:endParaRPr lang="en-US" altLang="ko-KR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 LT Std Light" pitchFamily="34" charset="0"/>
                  <a:cs typeface="Arial" pitchFamily="34" charset="0"/>
                </a:endParaRPr>
              </a:p>
            </p:txBody>
          </p:sp>
        </mc:Choice>
        <mc:Fallback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139443D-3B0A-4C26-8D29-916166C367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1051540"/>
                <a:ext cx="4464496" cy="1877437"/>
              </a:xfrm>
              <a:prstGeom prst="rect">
                <a:avLst/>
              </a:prstGeom>
              <a:blipFill>
                <a:blip r:embed="rId4"/>
                <a:stretch>
                  <a:fillRect l="-546" t="-9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7EAC5C96-926F-420D-A849-C08AC12C49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87" y="2773712"/>
            <a:ext cx="6408712" cy="2351656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6CBC972-EB93-49BD-B4C6-CBFF06207D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745" y="974577"/>
            <a:ext cx="2232248" cy="5438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0CED6F7-D779-4219-B88F-148C081918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843" y="2010548"/>
            <a:ext cx="2650445" cy="698754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B7D13AB-8758-4562-B4B2-68EAC447E7C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2010548"/>
            <a:ext cx="1383159" cy="1341245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21" name="Arrow: Down 20">
            <a:extLst>
              <a:ext uri="{FF2B5EF4-FFF2-40B4-BE49-F238E27FC236}">
                <a16:creationId xmlns:a16="http://schemas.microsoft.com/office/drawing/2014/main" id="{02800D8E-D997-4073-B3A0-7886AFBBEBAC}"/>
              </a:ext>
            </a:extLst>
          </p:cNvPr>
          <p:cNvSpPr/>
          <p:nvPr/>
        </p:nvSpPr>
        <p:spPr>
          <a:xfrm rot="2357441">
            <a:off x="5851819" y="1571412"/>
            <a:ext cx="288032" cy="4483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CE31BD4F-6D4D-48E8-9B80-6228533538E8}"/>
              </a:ext>
            </a:extLst>
          </p:cNvPr>
          <p:cNvSpPr/>
          <p:nvPr/>
        </p:nvSpPr>
        <p:spPr>
          <a:xfrm rot="18618960">
            <a:off x="7221297" y="1577040"/>
            <a:ext cx="288032" cy="4483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3ABB032-E669-414B-97D7-956EAE73FB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448" y="4641216"/>
            <a:ext cx="432048" cy="467544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7414F629-8B36-4AC3-9519-444AAE4011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9" y="4676544"/>
            <a:ext cx="451819" cy="45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039385"/>
      </p:ext>
    </p:extLst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229B2-25F4-4EA2-8D91-F4715F7B0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Development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DD07B1-74D1-4EDA-A286-CA177FDFA929}"/>
              </a:ext>
            </a:extLst>
          </p:cNvPr>
          <p:cNvSpPr/>
          <p:nvPr/>
        </p:nvSpPr>
        <p:spPr>
          <a:xfrm>
            <a:off x="251520" y="1131590"/>
            <a:ext cx="799288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T Std Light" pitchFamily="34" charset="0"/>
                <a:cs typeface="Arial" pitchFamily="34" charset="0"/>
              </a:rPr>
              <a:t>Better Wire Management 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altLang="ko-KR" dirty="0">
              <a:solidFill>
                <a:schemeClr val="tx1">
                  <a:lumMod val="50000"/>
                  <a:lumOff val="50000"/>
                </a:schemeClr>
              </a:solidFill>
              <a:latin typeface="Helvetica LT Std Light" pitchFamily="34" charset="0"/>
              <a:cs typeface="Arial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T Std Light" pitchFamily="34" charset="0"/>
                <a:cs typeface="Arial" pitchFamily="34" charset="0"/>
              </a:rPr>
              <a:t>Calendar Schedule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altLang="ko-KR" dirty="0">
              <a:solidFill>
                <a:schemeClr val="tx1">
                  <a:lumMod val="50000"/>
                  <a:lumOff val="50000"/>
                </a:schemeClr>
              </a:solidFill>
              <a:latin typeface="Helvetica LT Std Light" pitchFamily="34" charset="0"/>
              <a:cs typeface="Arial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T Std Light" pitchFamily="34" charset="0"/>
                <a:cs typeface="Arial" pitchFamily="34" charset="0"/>
              </a:rPr>
              <a:t> Exterior Display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altLang="ko-KR" dirty="0">
              <a:solidFill>
                <a:schemeClr val="tx1">
                  <a:lumMod val="50000"/>
                  <a:lumOff val="50000"/>
                </a:schemeClr>
              </a:solidFill>
              <a:latin typeface="Helvetica LT Std Light" pitchFamily="34" charset="0"/>
              <a:cs typeface="Arial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T Std Light" pitchFamily="34" charset="0"/>
                <a:cs typeface="Arial" pitchFamily="34" charset="0"/>
              </a:rPr>
              <a:t> Responsive Data Graph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altLang="ko-KR" dirty="0">
              <a:solidFill>
                <a:schemeClr val="tx1">
                  <a:lumMod val="50000"/>
                  <a:lumOff val="50000"/>
                </a:schemeClr>
              </a:solidFill>
              <a:latin typeface="Helvetica LT Std Light" pitchFamily="34" charset="0"/>
              <a:cs typeface="Arial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T Std Light" pitchFamily="34" charset="0"/>
                <a:cs typeface="Arial" pitchFamily="34" charset="0"/>
              </a:rPr>
              <a:t> Flow Meter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altLang="ko-KR" dirty="0">
              <a:solidFill>
                <a:schemeClr val="tx1">
                  <a:lumMod val="50000"/>
                  <a:lumOff val="50000"/>
                </a:schemeClr>
              </a:solidFill>
              <a:latin typeface="Helvetica LT Std Light" pitchFamily="34" charset="0"/>
              <a:cs typeface="Arial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T Std Light" pitchFamily="34" charset="0"/>
                <a:cs typeface="Arial" pitchFamily="34" charset="0"/>
              </a:rPr>
              <a:t> Multiple Sensors</a:t>
            </a:r>
          </a:p>
          <a:p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T Std Light" pitchFamily="34" charset="0"/>
                <a:cs typeface="Arial" pitchFamily="34" charset="0"/>
              </a:rPr>
              <a:t>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T Std Light" pitchFamily="34" charset="0"/>
                <a:cs typeface="Arial" pitchFamily="34" charset="0"/>
              </a:rPr>
              <a:t> Webcam streaming for application and website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425B63-3078-4FD8-8CFA-7BF4C806B4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987574"/>
            <a:ext cx="1933845" cy="21053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29D9B4-4E24-420E-BC66-EC0A4BADC9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131590"/>
            <a:ext cx="2488796" cy="19065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BAC1699-1FB8-4410-97B8-274815707B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3075145"/>
            <a:ext cx="1914819" cy="1914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445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1886</TotalTime>
  <Words>192</Words>
  <Application>Microsoft Office PowerPoint</Application>
  <PresentationFormat>On-screen Show (16:9)</PresentationFormat>
  <Paragraphs>72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맑은 고딕</vt:lpstr>
      <vt:lpstr>Arial</vt:lpstr>
      <vt:lpstr>Calibri</vt:lpstr>
      <vt:lpstr>Cambria Math</vt:lpstr>
      <vt:lpstr>Helvetica LT Std Light</vt:lpstr>
      <vt:lpstr>Wingdings</vt:lpstr>
      <vt:lpstr>Office Theme</vt:lpstr>
      <vt:lpstr>PowerPoint Presentation</vt:lpstr>
      <vt:lpstr>Purpose</vt:lpstr>
      <vt:lpstr>Overview </vt:lpstr>
      <vt:lpstr>Hardware Implementation</vt:lpstr>
      <vt:lpstr>Hardware Functionality</vt:lpstr>
      <vt:lpstr>Software Implementation</vt:lpstr>
      <vt:lpstr>Data Acquisition</vt:lpstr>
      <vt:lpstr>Experimental Data</vt:lpstr>
      <vt:lpstr>Future Development</vt:lpstr>
      <vt:lpstr>Extra Features</vt:lpstr>
      <vt:lpstr>  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Sheiddy</cp:lastModifiedBy>
  <cp:revision>84</cp:revision>
  <dcterms:created xsi:type="dcterms:W3CDTF">2014-04-01T16:27:38Z</dcterms:created>
  <dcterms:modified xsi:type="dcterms:W3CDTF">2017-06-27T04:54:46Z</dcterms:modified>
</cp:coreProperties>
</file>